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3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09" d="100"/>
          <a:sy n="109" d="100"/>
        </p:scale>
        <p:origin x="5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50DD2-FC9C-CE44-A193-ABA08020A454}" type="datetimeFigureOut">
              <a:rPr lang="en-US" smtClean="0"/>
              <a:t>6/28/23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9390B9-3FCA-D744-B1E4-B5A046B8739F}" type="slidenum">
              <a:rPr lang="en-US" smtClean="0"/>
              <a:t>‹#›</a:t>
            </a:fld>
            <a:endParaRPr lang="en-US" dirty="0"/>
          </a:p>
        </p:txBody>
      </p:sp>
    </p:spTree>
    <p:extLst>
      <p:ext uri="{BB962C8B-B14F-4D97-AF65-F5344CB8AC3E}">
        <p14:creationId xmlns:p14="http://schemas.microsoft.com/office/powerpoint/2010/main" val="56581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9390B9-3FCA-D744-B1E4-B5A046B8739F}" type="slidenum">
              <a:rPr lang="en-US" smtClean="0"/>
              <a:t>2</a:t>
            </a:fld>
            <a:endParaRPr lang="en-US" dirty="0"/>
          </a:p>
        </p:txBody>
      </p:sp>
    </p:spTree>
    <p:extLst>
      <p:ext uri="{BB962C8B-B14F-4D97-AF65-F5344CB8AC3E}">
        <p14:creationId xmlns:p14="http://schemas.microsoft.com/office/powerpoint/2010/main" val="56363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CD0A0FB-01DC-704E-823C-561F1EDF2334}" type="datetime1">
              <a:rPr lang="en-US" smtClean="0"/>
              <a:t>6/28/23</a:t>
            </a:fld>
            <a:endParaRPr lang="en-US" dirty="0"/>
          </a:p>
        </p:txBody>
      </p:sp>
      <p:sp>
        <p:nvSpPr>
          <p:cNvPr id="5" name="Footer Placeholder 4"/>
          <p:cNvSpPr>
            <a:spLocks noGrp="1"/>
          </p:cNvSpPr>
          <p:nvPr>
            <p:ph type="ftr" sz="quarter" idx="11"/>
          </p:nvPr>
        </p:nvSpPr>
        <p:spPr/>
        <p:txBody>
          <a:bodyPr/>
          <a:lstStyle/>
          <a:p>
            <a:r>
              <a:rPr lang="en-US" dirty="0"/>
              <a:t>© 2023, Richard Trenner, The Princeton Writing Coach</a:t>
            </a:r>
          </a:p>
        </p:txBody>
      </p:sp>
      <p:sp>
        <p:nvSpPr>
          <p:cNvPr id="6" name="Slide Number Placeholder 5"/>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123566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58E3A5-CEBD-8D44-9B75-5CEB3E5FD59B}" type="datetime1">
              <a:rPr lang="en-US" smtClean="0"/>
              <a:t>6/28/23</a:t>
            </a:fld>
            <a:endParaRPr lang="en-US" dirty="0"/>
          </a:p>
        </p:txBody>
      </p:sp>
      <p:sp>
        <p:nvSpPr>
          <p:cNvPr id="5" name="Footer Placeholder 4"/>
          <p:cNvSpPr>
            <a:spLocks noGrp="1"/>
          </p:cNvSpPr>
          <p:nvPr>
            <p:ph type="ftr" sz="quarter" idx="11"/>
          </p:nvPr>
        </p:nvSpPr>
        <p:spPr/>
        <p:txBody>
          <a:bodyPr/>
          <a:lstStyle/>
          <a:p>
            <a:r>
              <a:rPr lang="en-US" dirty="0"/>
              <a:t>© 2023, Richard Trenner, The Princeton Writing Coach</a:t>
            </a:r>
          </a:p>
        </p:txBody>
      </p:sp>
      <p:sp>
        <p:nvSpPr>
          <p:cNvPr id="6" name="Slide Number Placeholder 5"/>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140710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D3F16-823C-4D42-B0D3-4DA3E63A6C15}" type="datetime1">
              <a:rPr lang="en-US" smtClean="0"/>
              <a:t>6/28/23</a:t>
            </a:fld>
            <a:endParaRPr lang="en-US" dirty="0"/>
          </a:p>
        </p:txBody>
      </p:sp>
      <p:sp>
        <p:nvSpPr>
          <p:cNvPr id="5" name="Footer Placeholder 4"/>
          <p:cNvSpPr>
            <a:spLocks noGrp="1"/>
          </p:cNvSpPr>
          <p:nvPr>
            <p:ph type="ftr" sz="quarter" idx="11"/>
          </p:nvPr>
        </p:nvSpPr>
        <p:spPr/>
        <p:txBody>
          <a:bodyPr/>
          <a:lstStyle/>
          <a:p>
            <a:r>
              <a:rPr lang="en-US" dirty="0"/>
              <a:t>© 2023, Richard Trenner, The Princeton Writing Coach</a:t>
            </a:r>
          </a:p>
        </p:txBody>
      </p:sp>
      <p:sp>
        <p:nvSpPr>
          <p:cNvPr id="6" name="Slide Number Placeholder 5"/>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1100738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E65BC-8EDD-9F4A-ADB6-73F31F183B96}" type="datetime1">
              <a:rPr lang="en-US" smtClean="0"/>
              <a:t>6/28/23</a:t>
            </a:fld>
            <a:endParaRPr lang="en-US" dirty="0"/>
          </a:p>
        </p:txBody>
      </p:sp>
      <p:sp>
        <p:nvSpPr>
          <p:cNvPr id="5" name="Footer Placeholder 4"/>
          <p:cNvSpPr>
            <a:spLocks noGrp="1"/>
          </p:cNvSpPr>
          <p:nvPr>
            <p:ph type="ftr" sz="quarter" idx="11"/>
          </p:nvPr>
        </p:nvSpPr>
        <p:spPr/>
        <p:txBody>
          <a:bodyPr/>
          <a:lstStyle/>
          <a:p>
            <a:r>
              <a:rPr lang="en-US" dirty="0"/>
              <a:t>© 2023, Richard Trenner, The Princeton Writing Coach</a:t>
            </a:r>
          </a:p>
        </p:txBody>
      </p:sp>
      <p:sp>
        <p:nvSpPr>
          <p:cNvPr id="6" name="Slide Number Placeholder 5"/>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170979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81C6E8-B819-DA46-9F3A-CE32BF4D7F5C}" type="datetime1">
              <a:rPr lang="en-US" smtClean="0"/>
              <a:t>6/28/23</a:t>
            </a:fld>
            <a:endParaRPr lang="en-US" dirty="0"/>
          </a:p>
        </p:txBody>
      </p:sp>
      <p:sp>
        <p:nvSpPr>
          <p:cNvPr id="5" name="Footer Placeholder 4"/>
          <p:cNvSpPr>
            <a:spLocks noGrp="1"/>
          </p:cNvSpPr>
          <p:nvPr>
            <p:ph type="ftr" sz="quarter" idx="11"/>
          </p:nvPr>
        </p:nvSpPr>
        <p:spPr/>
        <p:txBody>
          <a:bodyPr/>
          <a:lstStyle/>
          <a:p>
            <a:r>
              <a:rPr lang="en-US" dirty="0"/>
              <a:t>© 2023, Richard Trenner, The Princeton Writing Coach</a:t>
            </a:r>
          </a:p>
        </p:txBody>
      </p:sp>
      <p:sp>
        <p:nvSpPr>
          <p:cNvPr id="6" name="Slide Number Placeholder 5"/>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1093297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558430-90F6-EA4C-8219-6D32EABAB95C}" type="datetime1">
              <a:rPr lang="en-US" smtClean="0"/>
              <a:t>6/28/23</a:t>
            </a:fld>
            <a:endParaRPr lang="en-US" dirty="0"/>
          </a:p>
        </p:txBody>
      </p:sp>
      <p:sp>
        <p:nvSpPr>
          <p:cNvPr id="6" name="Footer Placeholder 5"/>
          <p:cNvSpPr>
            <a:spLocks noGrp="1"/>
          </p:cNvSpPr>
          <p:nvPr>
            <p:ph type="ftr" sz="quarter" idx="11"/>
          </p:nvPr>
        </p:nvSpPr>
        <p:spPr/>
        <p:txBody>
          <a:bodyPr/>
          <a:lstStyle/>
          <a:p>
            <a:r>
              <a:rPr lang="en-US" dirty="0"/>
              <a:t>© 2023, Richard Trenner, The Princeton Writing Coach</a:t>
            </a:r>
          </a:p>
        </p:txBody>
      </p:sp>
      <p:sp>
        <p:nvSpPr>
          <p:cNvPr id="7" name="Slide Number Placeholder 6"/>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117326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0D7ED1-43BA-F641-ADAA-1329A554B891}" type="datetime1">
              <a:rPr lang="en-US" smtClean="0"/>
              <a:t>6/28/23</a:t>
            </a:fld>
            <a:endParaRPr lang="en-US" dirty="0"/>
          </a:p>
        </p:txBody>
      </p:sp>
      <p:sp>
        <p:nvSpPr>
          <p:cNvPr id="8" name="Footer Placeholder 7"/>
          <p:cNvSpPr>
            <a:spLocks noGrp="1"/>
          </p:cNvSpPr>
          <p:nvPr>
            <p:ph type="ftr" sz="quarter" idx="11"/>
          </p:nvPr>
        </p:nvSpPr>
        <p:spPr/>
        <p:txBody>
          <a:bodyPr/>
          <a:lstStyle/>
          <a:p>
            <a:r>
              <a:rPr lang="en-US" dirty="0"/>
              <a:t>© 2023, Richard Trenner, The Princeton Writing Coach</a:t>
            </a:r>
          </a:p>
        </p:txBody>
      </p:sp>
      <p:sp>
        <p:nvSpPr>
          <p:cNvPr id="9" name="Slide Number Placeholder 8"/>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91283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BAE1B0-22FD-E84E-9613-6E32376A5B33}" type="datetime1">
              <a:rPr lang="en-US" smtClean="0"/>
              <a:t>6/28/23</a:t>
            </a:fld>
            <a:endParaRPr lang="en-US" dirty="0"/>
          </a:p>
        </p:txBody>
      </p:sp>
      <p:sp>
        <p:nvSpPr>
          <p:cNvPr id="4" name="Footer Placeholder 3"/>
          <p:cNvSpPr>
            <a:spLocks noGrp="1"/>
          </p:cNvSpPr>
          <p:nvPr>
            <p:ph type="ftr" sz="quarter" idx="11"/>
          </p:nvPr>
        </p:nvSpPr>
        <p:spPr/>
        <p:txBody>
          <a:bodyPr/>
          <a:lstStyle/>
          <a:p>
            <a:r>
              <a:rPr lang="en-US" dirty="0"/>
              <a:t>© 2023, Richard Trenner, The Princeton Writing Coach</a:t>
            </a:r>
          </a:p>
        </p:txBody>
      </p:sp>
      <p:sp>
        <p:nvSpPr>
          <p:cNvPr id="5" name="Slide Number Placeholder 4"/>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352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1FD70-898D-BF4C-B53D-E088441B9F11}" type="datetime1">
              <a:rPr lang="en-US" smtClean="0"/>
              <a:t>6/28/23</a:t>
            </a:fld>
            <a:endParaRPr lang="en-US" dirty="0"/>
          </a:p>
        </p:txBody>
      </p:sp>
      <p:sp>
        <p:nvSpPr>
          <p:cNvPr id="3" name="Footer Placeholder 2"/>
          <p:cNvSpPr>
            <a:spLocks noGrp="1"/>
          </p:cNvSpPr>
          <p:nvPr>
            <p:ph type="ftr" sz="quarter" idx="11"/>
          </p:nvPr>
        </p:nvSpPr>
        <p:spPr/>
        <p:txBody>
          <a:bodyPr/>
          <a:lstStyle/>
          <a:p>
            <a:r>
              <a:rPr lang="en-US" dirty="0"/>
              <a:t>© 2023, Richard Trenner, The Princeton Writing Coach</a:t>
            </a:r>
          </a:p>
        </p:txBody>
      </p:sp>
      <p:sp>
        <p:nvSpPr>
          <p:cNvPr id="4" name="Slide Number Placeholder 3"/>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1347581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17436E-336E-1749-80B0-A1E244F42D36}" type="datetime1">
              <a:rPr lang="en-US" smtClean="0"/>
              <a:t>6/28/23</a:t>
            </a:fld>
            <a:endParaRPr lang="en-US" dirty="0"/>
          </a:p>
        </p:txBody>
      </p:sp>
      <p:sp>
        <p:nvSpPr>
          <p:cNvPr id="6" name="Footer Placeholder 5"/>
          <p:cNvSpPr>
            <a:spLocks noGrp="1"/>
          </p:cNvSpPr>
          <p:nvPr>
            <p:ph type="ftr" sz="quarter" idx="11"/>
          </p:nvPr>
        </p:nvSpPr>
        <p:spPr/>
        <p:txBody>
          <a:bodyPr/>
          <a:lstStyle/>
          <a:p>
            <a:r>
              <a:rPr lang="en-US" dirty="0"/>
              <a:t>© 2023, Richard Trenner, The Princeton Writing Coach</a:t>
            </a:r>
          </a:p>
        </p:txBody>
      </p:sp>
      <p:sp>
        <p:nvSpPr>
          <p:cNvPr id="7" name="Slide Number Placeholder 6"/>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1442468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7C0962-B217-154A-B817-0D85EACC7EEE}" type="datetime1">
              <a:rPr lang="en-US" smtClean="0"/>
              <a:t>6/28/23</a:t>
            </a:fld>
            <a:endParaRPr lang="en-US" dirty="0"/>
          </a:p>
        </p:txBody>
      </p:sp>
      <p:sp>
        <p:nvSpPr>
          <p:cNvPr id="6" name="Footer Placeholder 5"/>
          <p:cNvSpPr>
            <a:spLocks noGrp="1"/>
          </p:cNvSpPr>
          <p:nvPr>
            <p:ph type="ftr" sz="quarter" idx="11"/>
          </p:nvPr>
        </p:nvSpPr>
        <p:spPr/>
        <p:txBody>
          <a:bodyPr/>
          <a:lstStyle/>
          <a:p>
            <a:r>
              <a:rPr lang="en-US" dirty="0"/>
              <a:t>© 2023, Richard Trenner, The Princeton Writing Coach</a:t>
            </a:r>
          </a:p>
        </p:txBody>
      </p:sp>
      <p:sp>
        <p:nvSpPr>
          <p:cNvPr id="7" name="Slide Number Placeholder 6"/>
          <p:cNvSpPr>
            <a:spLocks noGrp="1"/>
          </p:cNvSpPr>
          <p:nvPr>
            <p:ph type="sldNum" sz="quarter" idx="12"/>
          </p:nvPr>
        </p:nvSpPr>
        <p:spPr/>
        <p:txBody>
          <a:bodyPr/>
          <a:lstStyle/>
          <a:p>
            <a:fld id="{64827990-6117-DF4E-B43D-D5159C673C37}" type="slidenum">
              <a:rPr lang="en-US" smtClean="0"/>
              <a:t>‹#›</a:t>
            </a:fld>
            <a:endParaRPr lang="en-US" dirty="0"/>
          </a:p>
        </p:txBody>
      </p:sp>
    </p:spTree>
    <p:extLst>
      <p:ext uri="{BB962C8B-B14F-4D97-AF65-F5344CB8AC3E}">
        <p14:creationId xmlns:p14="http://schemas.microsoft.com/office/powerpoint/2010/main" val="62987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EA6F4-61CD-8748-BB0B-A840FE2F99DA}" type="datetime1">
              <a:rPr lang="en-US" smtClean="0"/>
              <a:t>6/28/23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2023, Richard Trenner, The Princeton Writing Coach</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27990-6117-DF4E-B43D-D5159C673C37}" type="slidenum">
              <a:rPr lang="en-US" smtClean="0"/>
              <a:t>‹#›</a:t>
            </a:fld>
            <a:endParaRPr lang="en-US" dirty="0"/>
          </a:p>
        </p:txBody>
      </p:sp>
    </p:spTree>
    <p:extLst>
      <p:ext uri="{BB962C8B-B14F-4D97-AF65-F5344CB8AC3E}">
        <p14:creationId xmlns:p14="http://schemas.microsoft.com/office/powerpoint/2010/main" val="952622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7108" y="1096230"/>
            <a:ext cx="9190892" cy="5011615"/>
          </a:xfrm>
          <a:solidFill>
            <a:srgbClr val="2C37FF"/>
          </a:solidFill>
        </p:spPr>
        <p:txBody>
          <a:bodyPr>
            <a:normAutofit/>
          </a:bodyPr>
          <a:lstStyle/>
          <a:p>
            <a:br>
              <a:rPr lang="en-US" sz="3100" b="1" dirty="0">
                <a:solidFill>
                  <a:srgbClr val="FFFF00"/>
                </a:solidFill>
              </a:rPr>
            </a:br>
            <a:r>
              <a:rPr lang="en-US" sz="3600" b="1" dirty="0">
                <a:solidFill>
                  <a:srgbClr val="FFFF00"/>
                </a:solidFill>
              </a:rPr>
              <a:t>Writing College Application Essays:</a:t>
            </a:r>
            <a:br>
              <a:rPr lang="en-US" sz="3100" b="1" dirty="0">
                <a:solidFill>
                  <a:srgbClr val="FFFF00"/>
                </a:solidFill>
              </a:rPr>
            </a:br>
            <a:br>
              <a:rPr lang="en-US" sz="3100" b="1" dirty="0">
                <a:solidFill>
                  <a:srgbClr val="FFFF00"/>
                </a:solidFill>
              </a:rPr>
            </a:br>
            <a:r>
              <a:rPr lang="en-US" sz="3100" b="1" dirty="0">
                <a:solidFill>
                  <a:srgbClr val="FFFF00"/>
                </a:solidFill>
              </a:rPr>
              <a:t>Seven Recommendations</a:t>
            </a:r>
            <a:br>
              <a:rPr lang="en-US" sz="3100" b="1" dirty="0">
                <a:solidFill>
                  <a:srgbClr val="FFFF00"/>
                </a:solidFill>
              </a:rPr>
            </a:br>
            <a:br>
              <a:rPr lang="en-US" sz="2700" b="1" dirty="0">
                <a:solidFill>
                  <a:srgbClr val="FFFF00"/>
                </a:solidFill>
              </a:rPr>
            </a:br>
            <a:br>
              <a:rPr lang="en-US" sz="2700" b="1" dirty="0">
                <a:solidFill>
                  <a:srgbClr val="FFFF00"/>
                </a:solidFill>
              </a:rPr>
            </a:br>
            <a:r>
              <a:rPr lang="en-US" sz="2700" b="1" dirty="0">
                <a:solidFill>
                  <a:srgbClr val="FFFF00"/>
                </a:solidFill>
              </a:rPr>
              <a:t>Richard Trenner, The Princeton Writing Coach, 2023</a:t>
            </a:r>
            <a:br>
              <a:rPr lang="en-US" sz="2700" b="1" dirty="0">
                <a:solidFill>
                  <a:srgbClr val="FFFF00"/>
                </a:solidFill>
              </a:rPr>
            </a:br>
            <a:br>
              <a:rPr lang="en-US" sz="2700" b="1" dirty="0">
                <a:solidFill>
                  <a:srgbClr val="FFFF00"/>
                </a:solidFill>
              </a:rPr>
            </a:br>
            <a:br>
              <a:rPr lang="en-US" sz="2700" b="1" dirty="0">
                <a:solidFill>
                  <a:srgbClr val="FFFF00"/>
                </a:solidFill>
              </a:rPr>
            </a:br>
            <a:r>
              <a:rPr lang="en-US" sz="1600" b="1" dirty="0">
                <a:solidFill>
                  <a:srgbClr val="FFFF00"/>
                </a:solidFill>
              </a:rPr>
              <a:t>© Richard Trenner, 2023</a:t>
            </a:r>
            <a:br>
              <a:rPr lang="en-US" sz="4400" b="1" dirty="0">
                <a:solidFill>
                  <a:srgbClr val="FFFF00"/>
                </a:solidFill>
              </a:rPr>
            </a:br>
            <a:endParaRPr lang="en-US" sz="4400" b="1" dirty="0">
              <a:solidFill>
                <a:srgbClr val="FFFF00"/>
              </a:solidFill>
            </a:endParaRPr>
          </a:p>
        </p:txBody>
      </p:sp>
      <p:sp>
        <p:nvSpPr>
          <p:cNvPr id="4" name="Footer Placeholder 3">
            <a:extLst>
              <a:ext uri="{FF2B5EF4-FFF2-40B4-BE49-F238E27FC236}">
                <a16:creationId xmlns:a16="http://schemas.microsoft.com/office/drawing/2014/main" id="{AFE36BC5-FD71-820E-8F32-8FFC3136A0CD}"/>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8321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6328752"/>
          </a:xfrm>
          <a:solidFill>
            <a:srgbClr val="2C37FF"/>
          </a:solidFill>
        </p:spPr>
        <p:txBody>
          <a:bodyPr>
            <a:normAutofit fontScale="25000" lnSpcReduction="20000"/>
          </a:bodyPr>
          <a:lstStyle/>
          <a:p>
            <a:pPr marL="0" indent="0">
              <a:buNone/>
            </a:pPr>
            <a:endParaRPr lang="en-US" sz="6400" b="1" dirty="0">
              <a:solidFill>
                <a:srgbClr val="FFFF00"/>
              </a:solidFill>
            </a:endParaRPr>
          </a:p>
          <a:p>
            <a:pPr marL="0" indent="0">
              <a:buNone/>
            </a:pPr>
            <a:r>
              <a:rPr lang="en-US" sz="6400" b="1" dirty="0">
                <a:solidFill>
                  <a:srgbClr val="FFFF00"/>
                </a:solidFill>
              </a:rPr>
              <a:t>1. Win readers.</a:t>
            </a:r>
          </a:p>
          <a:p>
            <a:pPr marL="457200" lvl="1" indent="0">
              <a:buNone/>
            </a:pPr>
            <a:r>
              <a:rPr lang="en-US" sz="6400" b="1" dirty="0">
                <a:solidFill>
                  <a:schemeClr val="bg1"/>
                </a:solidFill>
              </a:rPr>
              <a:t>Rule #1 of college essay writing: </a:t>
            </a:r>
            <a:r>
              <a:rPr lang="en-US" sz="6400" b="1" i="1" u="sng" dirty="0">
                <a:solidFill>
                  <a:schemeClr val="bg1"/>
                </a:solidFill>
              </a:rPr>
              <a:t>Be interesting!</a:t>
            </a:r>
            <a:r>
              <a:rPr lang="en-US" sz="6400" b="1" i="1" dirty="0">
                <a:solidFill>
                  <a:schemeClr val="bg1"/>
                </a:solidFill>
              </a:rPr>
              <a:t> </a:t>
            </a:r>
            <a:r>
              <a:rPr lang="en-US" sz="6400" b="1" dirty="0">
                <a:solidFill>
                  <a:schemeClr val="bg1"/>
                </a:solidFill>
              </a:rPr>
              <a:t>Sure, college admissions officers </a:t>
            </a:r>
            <a:r>
              <a:rPr lang="en-US" sz="6400" b="1" u="sng" dirty="0">
                <a:solidFill>
                  <a:schemeClr val="bg1"/>
                </a:solidFill>
              </a:rPr>
              <a:t>have</a:t>
            </a:r>
            <a:r>
              <a:rPr lang="en-US" sz="6400" b="1" dirty="0">
                <a:solidFill>
                  <a:schemeClr val="bg1"/>
                </a:solidFill>
              </a:rPr>
              <a:t> to</a:t>
            </a:r>
            <a:r>
              <a:rPr lang="en-US" sz="6400" b="1" i="1" dirty="0">
                <a:solidFill>
                  <a:schemeClr val="bg1"/>
                </a:solidFill>
              </a:rPr>
              <a:t> </a:t>
            </a:r>
            <a:r>
              <a:rPr lang="en-US" sz="6400" b="1" dirty="0">
                <a:solidFill>
                  <a:schemeClr val="bg1"/>
                </a:solidFill>
              </a:rPr>
              <a:t>read your essays. But you need them to </a:t>
            </a:r>
            <a:r>
              <a:rPr lang="en-US" sz="6400" b="1" u="sng" dirty="0">
                <a:solidFill>
                  <a:schemeClr val="bg1"/>
                </a:solidFill>
              </a:rPr>
              <a:t>want</a:t>
            </a:r>
            <a:r>
              <a:rPr lang="en-US" sz="6400" b="1" i="1" dirty="0">
                <a:solidFill>
                  <a:schemeClr val="bg1"/>
                </a:solidFill>
              </a:rPr>
              <a:t> </a:t>
            </a:r>
            <a:r>
              <a:rPr lang="en-US" sz="6400" b="1" dirty="0">
                <a:solidFill>
                  <a:schemeClr val="bg1"/>
                </a:solidFill>
              </a:rPr>
              <a:t>to read every essay carefully and experience you as a good writer and a strong applicant.</a:t>
            </a:r>
          </a:p>
          <a:p>
            <a:pPr marL="457200" lvl="1" indent="0">
              <a:buNone/>
            </a:pPr>
            <a:endParaRPr lang="en-US" sz="6400" b="1" dirty="0">
              <a:solidFill>
                <a:schemeClr val="bg1"/>
              </a:solidFill>
            </a:endParaRPr>
          </a:p>
          <a:p>
            <a:pPr marL="0" indent="0">
              <a:buNone/>
            </a:pPr>
            <a:r>
              <a:rPr lang="en-US" sz="6400" b="1" dirty="0">
                <a:solidFill>
                  <a:srgbClr val="FFFF00"/>
                </a:solidFill>
              </a:rPr>
              <a:t>2. Reveal yourself. </a:t>
            </a:r>
          </a:p>
          <a:p>
            <a:pPr marL="457200" lvl="1" indent="0">
              <a:buNone/>
            </a:pPr>
            <a:r>
              <a:rPr lang="en-US" sz="6400" b="1" dirty="0">
                <a:solidFill>
                  <a:schemeClr val="bg1"/>
                </a:solidFill>
              </a:rPr>
              <a:t>No matter what ideas, experiences, and qualities a prompt sets up, every college essay has just one real subject: </a:t>
            </a:r>
            <a:r>
              <a:rPr lang="en-US" sz="6400" b="1" u="sng" dirty="0">
                <a:solidFill>
                  <a:schemeClr val="bg1"/>
                </a:solidFill>
              </a:rPr>
              <a:t>you</a:t>
            </a:r>
            <a:r>
              <a:rPr lang="en-US" sz="6400" b="1" dirty="0">
                <a:solidFill>
                  <a:schemeClr val="bg1"/>
                </a:solidFill>
              </a:rPr>
              <a:t>. </a:t>
            </a:r>
          </a:p>
          <a:p>
            <a:pPr marL="457200" lvl="1" indent="0">
              <a:buNone/>
            </a:pPr>
            <a:endParaRPr lang="en-US" sz="6400" b="1" dirty="0">
              <a:solidFill>
                <a:schemeClr val="bg1"/>
              </a:solidFill>
            </a:endParaRPr>
          </a:p>
          <a:p>
            <a:pPr marL="0" indent="0">
              <a:buNone/>
            </a:pPr>
            <a:r>
              <a:rPr lang="en-US" sz="6400" b="1" dirty="0">
                <a:solidFill>
                  <a:srgbClr val="FFFF00"/>
                </a:solidFill>
              </a:rPr>
              <a:t>3. Play host. </a:t>
            </a:r>
          </a:p>
          <a:p>
            <a:pPr marL="457200" lvl="1" indent="0">
              <a:buNone/>
            </a:pPr>
            <a:r>
              <a:rPr lang="en-US" sz="6400" b="1" dirty="0">
                <a:solidFill>
                  <a:schemeClr val="bg1"/>
                </a:solidFill>
              </a:rPr>
              <a:t>When you write, you create </a:t>
            </a:r>
            <a:r>
              <a:rPr lang="en-US" sz="6400" b="1" u="sng" dirty="0">
                <a:solidFill>
                  <a:schemeClr val="bg1"/>
                </a:solidFill>
              </a:rPr>
              <a:t>reading</a:t>
            </a:r>
            <a:r>
              <a:rPr lang="en-US" sz="6400" b="1" i="1" dirty="0">
                <a:solidFill>
                  <a:schemeClr val="bg1"/>
                </a:solidFill>
              </a:rPr>
              <a:t>: </a:t>
            </a:r>
            <a:r>
              <a:rPr lang="en-US" sz="6400" b="1" dirty="0">
                <a:solidFill>
                  <a:schemeClr val="bg1"/>
                </a:solidFill>
              </a:rPr>
              <a:t>words for readers to learn from. So be a good host. Guide your readers clearly </a:t>
            </a:r>
            <a:r>
              <a:rPr lang="en-US" sz="6400" b="1" u="sng" dirty="0">
                <a:solidFill>
                  <a:schemeClr val="bg1"/>
                </a:solidFill>
              </a:rPr>
              <a:t>through</a:t>
            </a:r>
            <a:r>
              <a:rPr lang="en-US" sz="6400" b="1" dirty="0">
                <a:solidFill>
                  <a:schemeClr val="bg1"/>
                </a:solidFill>
              </a:rPr>
              <a:t> your ideas and information and </a:t>
            </a:r>
            <a:r>
              <a:rPr lang="en-US" sz="6400" b="1" u="sng" dirty="0">
                <a:solidFill>
                  <a:schemeClr val="bg1"/>
                </a:solidFill>
              </a:rPr>
              <a:t>to</a:t>
            </a:r>
            <a:r>
              <a:rPr lang="en-US" sz="6400" b="1" dirty="0">
                <a:solidFill>
                  <a:schemeClr val="bg1"/>
                </a:solidFill>
              </a:rPr>
              <a:t> your main ideas or “messages.”</a:t>
            </a:r>
          </a:p>
          <a:p>
            <a:pPr marL="457200" lvl="1" indent="0">
              <a:buNone/>
            </a:pPr>
            <a:endParaRPr lang="en-US" sz="6400" b="1" dirty="0">
              <a:solidFill>
                <a:schemeClr val="bg1"/>
              </a:solidFill>
            </a:endParaRPr>
          </a:p>
          <a:p>
            <a:pPr marL="0" indent="0">
              <a:buNone/>
            </a:pPr>
            <a:r>
              <a:rPr lang="en-US" sz="6400" b="1" dirty="0">
                <a:solidFill>
                  <a:srgbClr val="FFFF00"/>
                </a:solidFill>
              </a:rPr>
              <a:t>4.  Send messages.</a:t>
            </a:r>
          </a:p>
          <a:p>
            <a:pPr marL="457200" lvl="1" indent="0">
              <a:buNone/>
            </a:pPr>
            <a:r>
              <a:rPr lang="en-US" sz="6400" b="1" dirty="0">
                <a:solidFill>
                  <a:schemeClr val="bg1"/>
                </a:solidFill>
              </a:rPr>
              <a:t>Before you write an essay, create a list of </a:t>
            </a:r>
            <a:r>
              <a:rPr lang="en-US" sz="6400" b="1" u="sng" dirty="0">
                <a:solidFill>
                  <a:schemeClr val="bg1"/>
                </a:solidFill>
              </a:rPr>
              <a:t>key messages</a:t>
            </a:r>
            <a:r>
              <a:rPr lang="en-US" sz="6400" b="1" dirty="0">
                <a:solidFill>
                  <a:schemeClr val="bg1"/>
                </a:solidFill>
              </a:rPr>
              <a:t>: the qualities, experiences, and values you want to convey.</a:t>
            </a:r>
          </a:p>
          <a:p>
            <a:pPr marL="457200" lvl="1" indent="0">
              <a:buNone/>
            </a:pPr>
            <a:endParaRPr lang="en-US" sz="6400" b="1" dirty="0">
              <a:solidFill>
                <a:srgbClr val="FFFF00"/>
              </a:solidFill>
            </a:endParaRPr>
          </a:p>
          <a:p>
            <a:pPr marL="0" indent="0">
              <a:buNone/>
            </a:pPr>
            <a:r>
              <a:rPr lang="en-US" sz="6400" b="1" dirty="0">
                <a:solidFill>
                  <a:srgbClr val="FFFF00"/>
                </a:solidFill>
              </a:rPr>
              <a:t>5. Tell stories.</a:t>
            </a:r>
          </a:p>
          <a:p>
            <a:pPr marL="457200" lvl="1" indent="0">
              <a:buNone/>
            </a:pPr>
            <a:r>
              <a:rPr lang="en-US" sz="6400" b="1" u="sng" dirty="0">
                <a:solidFill>
                  <a:schemeClr val="bg1"/>
                </a:solidFill>
              </a:rPr>
              <a:t>Show yourself in action</a:t>
            </a:r>
            <a:r>
              <a:rPr lang="en-US" sz="6400" b="1" dirty="0">
                <a:solidFill>
                  <a:schemeClr val="bg1"/>
                </a:solidFill>
              </a:rPr>
              <a:t> so that your readers </a:t>
            </a:r>
            <a:r>
              <a:rPr lang="en-US" sz="6400" b="1" u="sng" dirty="0">
                <a:solidFill>
                  <a:schemeClr val="bg1"/>
                </a:solidFill>
              </a:rPr>
              <a:t>see</a:t>
            </a:r>
            <a:r>
              <a:rPr lang="en-US" sz="6400" b="1" i="1" dirty="0">
                <a:solidFill>
                  <a:schemeClr val="bg1"/>
                </a:solidFill>
              </a:rPr>
              <a:t> </a:t>
            </a:r>
            <a:r>
              <a:rPr lang="en-US" sz="6400" b="1" dirty="0">
                <a:solidFill>
                  <a:schemeClr val="bg1"/>
                </a:solidFill>
              </a:rPr>
              <a:t>and remember who you are as a thinker, a doer, and  a person.</a:t>
            </a:r>
          </a:p>
          <a:p>
            <a:pPr marL="457200" lvl="1" indent="0">
              <a:buNone/>
            </a:pPr>
            <a:endParaRPr lang="en-US" sz="6400" b="1" dirty="0">
              <a:solidFill>
                <a:schemeClr val="bg1"/>
              </a:solidFill>
            </a:endParaRPr>
          </a:p>
          <a:p>
            <a:pPr marL="0" indent="0">
              <a:buNone/>
            </a:pPr>
            <a:r>
              <a:rPr lang="en-US" sz="6400" b="1" dirty="0">
                <a:solidFill>
                  <a:srgbClr val="FFFF00"/>
                </a:solidFill>
              </a:rPr>
              <a:t>6. Stay focused. </a:t>
            </a:r>
          </a:p>
          <a:p>
            <a:pPr marL="457200" lvl="1" indent="0">
              <a:buNone/>
            </a:pPr>
            <a:r>
              <a:rPr lang="en-US" sz="6400" b="1" dirty="0">
                <a:solidFill>
                  <a:schemeClr val="bg1"/>
                </a:solidFill>
              </a:rPr>
              <a:t>For every essay, have </a:t>
            </a:r>
            <a:r>
              <a:rPr lang="en-US" sz="6400" b="1" u="sng" dirty="0">
                <a:solidFill>
                  <a:schemeClr val="bg1"/>
                </a:solidFill>
              </a:rPr>
              <a:t>one main focus</a:t>
            </a:r>
            <a:r>
              <a:rPr lang="en-US" sz="6400" b="1" dirty="0">
                <a:solidFill>
                  <a:schemeClr val="bg1"/>
                </a:solidFill>
              </a:rPr>
              <a:t> (or theme); similarly, for every paragraph, have </a:t>
            </a:r>
            <a:r>
              <a:rPr lang="en-US" sz="6400" b="1" u="sng" dirty="0">
                <a:solidFill>
                  <a:schemeClr val="bg1"/>
                </a:solidFill>
              </a:rPr>
              <a:t>one main (but smaller) focus</a:t>
            </a:r>
            <a:r>
              <a:rPr lang="en-US" sz="6400" b="1" dirty="0">
                <a:solidFill>
                  <a:schemeClr val="bg1"/>
                </a:solidFill>
              </a:rPr>
              <a:t>. </a:t>
            </a:r>
          </a:p>
          <a:p>
            <a:pPr marL="457200" lvl="1" indent="0">
              <a:buNone/>
            </a:pPr>
            <a:endParaRPr lang="en-US" sz="6400" b="1" dirty="0">
              <a:solidFill>
                <a:schemeClr val="bg1"/>
              </a:solidFill>
            </a:endParaRPr>
          </a:p>
          <a:p>
            <a:pPr marL="0" indent="0">
              <a:buNone/>
            </a:pPr>
            <a:r>
              <a:rPr lang="en-US" sz="6400" b="1" dirty="0">
                <a:solidFill>
                  <a:srgbClr val="FFFF00"/>
                </a:solidFill>
              </a:rPr>
              <a:t>7.  Use pattern. </a:t>
            </a:r>
          </a:p>
          <a:p>
            <a:pPr marL="457200" lvl="1" indent="0">
              <a:buNone/>
            </a:pPr>
            <a:r>
              <a:rPr lang="en-US" sz="6400" b="1" dirty="0">
                <a:solidFill>
                  <a:schemeClr val="bg1"/>
                </a:solidFill>
              </a:rPr>
              <a:t>Grammar is </a:t>
            </a:r>
            <a:r>
              <a:rPr lang="en-US" sz="6400" b="1" u="sng" dirty="0">
                <a:solidFill>
                  <a:schemeClr val="bg1"/>
                </a:solidFill>
              </a:rPr>
              <a:t>pattern</a:t>
            </a:r>
            <a:r>
              <a:rPr lang="en-US" sz="6400" b="1" dirty="0">
                <a:solidFill>
                  <a:schemeClr val="bg1"/>
                </a:solidFill>
              </a:rPr>
              <a:t>—word pattern that creates logical pattern. So, follow the standard patterns of “good” English. For example, when writing an essay, choose the “tense” (the time of action as conveyed by verbs) that best fits your meaning. After that, only change tense when the meaning requires it.</a:t>
            </a:r>
          </a:p>
          <a:p>
            <a:pPr marL="0" indent="0" algn="ctr">
              <a:buNone/>
            </a:pPr>
            <a:br>
              <a:rPr lang="en-US" sz="4800" b="1" dirty="0">
                <a:solidFill>
                  <a:srgbClr val="FFFF00"/>
                </a:solidFill>
              </a:rPr>
            </a:br>
            <a:r>
              <a:rPr lang="en-US" sz="2800" b="1" dirty="0">
                <a:solidFill>
                  <a:srgbClr val="FFFF00"/>
                </a:solidFill>
              </a:rPr>
              <a:t>© Richard Trenner, 2023</a:t>
            </a:r>
            <a:endParaRPr lang="en-US" dirty="0"/>
          </a:p>
        </p:txBody>
      </p:sp>
      <p:sp>
        <p:nvSpPr>
          <p:cNvPr id="4" name="Footer Placeholder 3"/>
          <p:cNvSpPr>
            <a:spLocks noGrp="1"/>
          </p:cNvSpPr>
          <p:nvPr>
            <p:ph type="ftr" sz="quarter" idx="11"/>
          </p:nvPr>
        </p:nvSpPr>
        <p:spPr>
          <a:xfrm>
            <a:off x="4038600" y="6529755"/>
            <a:ext cx="4114800" cy="437904"/>
          </a:xfrm>
        </p:spPr>
        <p:txBody>
          <a:bodyPr/>
          <a:lstStyle/>
          <a:p>
            <a:r>
              <a:rPr lang="en-US" sz="1400" dirty="0">
                <a:solidFill>
                  <a:schemeClr val="bg1"/>
                </a:solidFill>
              </a:rPr>
              <a:t>© 2023, Richard Trenner, The Princeton Writing Coach</a:t>
            </a:r>
          </a:p>
        </p:txBody>
      </p:sp>
      <p:sp>
        <p:nvSpPr>
          <p:cNvPr id="5" name="TextBox 4"/>
          <p:cNvSpPr txBox="1"/>
          <p:nvPr/>
        </p:nvSpPr>
        <p:spPr>
          <a:xfrm>
            <a:off x="11816862" y="318867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4945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1718</TotalTime>
  <Words>333</Words>
  <Application>Microsoft Macintosh PowerPoint</Application>
  <PresentationFormat>Widescreen</PresentationFormat>
  <Paragraphs>25</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 Writing College Application Essays:  Seven Recommendations   Richard Trenner, The Princeton Writing Coach, 2023   © Richard Trenner, 2023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Application Essays: Five Pieces of Advice</dc:title>
  <dc:creator>richardtrenner@outlook.com</dc:creator>
  <cp:lastModifiedBy>Richard Trenner</cp:lastModifiedBy>
  <cp:revision>23</cp:revision>
  <cp:lastPrinted>2023-06-27T22:50:49Z</cp:lastPrinted>
  <dcterms:created xsi:type="dcterms:W3CDTF">2017-10-20T20:34:27Z</dcterms:created>
  <dcterms:modified xsi:type="dcterms:W3CDTF">2023-06-28T17:48:50Z</dcterms:modified>
</cp:coreProperties>
</file>